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59" r:id="rId4"/>
    <p:sldId id="258" r:id="rId5"/>
    <p:sldId id="270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5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636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5894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71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3723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59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5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3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6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0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6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4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6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LAS INFECCIONES ASOCIADAS AL CUIDADO DE LA SALUD Y LA GESTIÓN ORGANIZACIONAL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6729" y="5000316"/>
            <a:ext cx="6400800" cy="486086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JAIME HERNÁN RODRÍGUEZ MORENO MD.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Integración de la gestión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9624"/>
          </a:xfrm>
        </p:spPr>
        <p:txBody>
          <a:bodyPr>
            <a:noAutofit/>
          </a:bodyPr>
          <a:lstStyle/>
          <a:p>
            <a:r>
              <a:rPr lang="es-CO" sz="2800" dirty="0" smtClean="0"/>
              <a:t>Los compromisos organizacionales desde la perspectiva del ámbito administrativo.</a:t>
            </a:r>
          </a:p>
          <a:p>
            <a:endParaRPr lang="es-CO" sz="2800" dirty="0"/>
          </a:p>
          <a:p>
            <a:r>
              <a:rPr lang="es-CO" sz="2800" dirty="0" smtClean="0"/>
              <a:t>Adopción de protocolos nacionales e internacionales.</a:t>
            </a:r>
          </a:p>
          <a:p>
            <a:endParaRPr lang="es-CO" sz="2800" dirty="0"/>
          </a:p>
          <a:p>
            <a:r>
              <a:rPr lang="es-CO" sz="2800" dirty="0" smtClean="0"/>
              <a:t>Protocolos según los servicios involucrados, incluyendo la atención ambulatoria.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282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Implementación de los protocolos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 smtClean="0"/>
              <a:t>Implementar no es socializar.</a:t>
            </a:r>
          </a:p>
          <a:p>
            <a:endParaRPr lang="es-CO" sz="2400" dirty="0"/>
          </a:p>
          <a:p>
            <a:r>
              <a:rPr lang="es-CO" sz="2400" dirty="0"/>
              <a:t>Proceso anticipado, estratégico, activo, incluyente, dirigido y </a:t>
            </a:r>
            <a:r>
              <a:rPr lang="es-CO" sz="2400" dirty="0" smtClean="0"/>
              <a:t>planeado.</a:t>
            </a:r>
          </a:p>
          <a:p>
            <a:endParaRPr lang="es-CO" sz="2400" dirty="0"/>
          </a:p>
          <a:p>
            <a:r>
              <a:rPr lang="es-CO" sz="2400" dirty="0" smtClean="0"/>
              <a:t>Hacer análisis organizacional de barreras y facilitadores para la implementación.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7316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Barreras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213412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En la gestión de los recursos.</a:t>
            </a:r>
          </a:p>
          <a:p>
            <a:endParaRPr lang="es-CO" dirty="0"/>
          </a:p>
          <a:p>
            <a:r>
              <a:rPr lang="es-CO" dirty="0" smtClean="0"/>
              <a:t>En las características de la contratación.</a:t>
            </a:r>
          </a:p>
          <a:p>
            <a:endParaRPr lang="es-CO" dirty="0"/>
          </a:p>
          <a:p>
            <a:r>
              <a:rPr lang="es-CO" dirty="0" smtClean="0"/>
              <a:t>En la cultura del paciente y la familia.</a:t>
            </a:r>
          </a:p>
          <a:p>
            <a:endParaRPr lang="es-CO" dirty="0"/>
          </a:p>
          <a:p>
            <a:r>
              <a:rPr lang="es-CO" dirty="0" smtClean="0"/>
              <a:t>En las características de infraestructura.</a:t>
            </a:r>
          </a:p>
          <a:p>
            <a:endParaRPr lang="es-CO" dirty="0"/>
          </a:p>
          <a:p>
            <a:r>
              <a:rPr lang="es-CO" dirty="0" smtClean="0"/>
              <a:t>En la gestión de los procesos.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90747" y="2368268"/>
            <a:ext cx="4313864" cy="3777622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En el recurso humano de la organización.</a:t>
            </a:r>
          </a:p>
          <a:p>
            <a:endParaRPr lang="es-CO" dirty="0"/>
          </a:p>
          <a:p>
            <a:r>
              <a:rPr lang="es-CO" dirty="0" smtClean="0"/>
              <a:t>Cultura del personal asistencial y administrativo.</a:t>
            </a:r>
          </a:p>
          <a:p>
            <a:endParaRPr lang="es-CO" dirty="0"/>
          </a:p>
          <a:p>
            <a:r>
              <a:rPr lang="es-CO" dirty="0" smtClean="0"/>
              <a:t>Orientación por la gestión del riesgo.</a:t>
            </a:r>
          </a:p>
          <a:p>
            <a:endParaRPr lang="es-CO" dirty="0"/>
          </a:p>
          <a:p>
            <a:r>
              <a:rPr lang="es-CO" dirty="0" smtClean="0"/>
              <a:t>¿Soy centro de práctica formativa?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38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Facilitadores</a:t>
            </a:r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484068" y="1528481"/>
            <a:ext cx="5129400" cy="4966448"/>
          </a:xfrm>
        </p:spPr>
        <p:txBody>
          <a:bodyPr>
            <a:normAutofit/>
          </a:bodyPr>
          <a:lstStyle/>
          <a:p>
            <a:r>
              <a:rPr lang="es-CO" dirty="0" smtClean="0"/>
              <a:t>¿Qué estamos haciendo bien?</a:t>
            </a:r>
          </a:p>
          <a:p>
            <a:endParaRPr lang="es-CO" dirty="0"/>
          </a:p>
          <a:p>
            <a:r>
              <a:rPr lang="es-CO" dirty="0" smtClean="0"/>
              <a:t>Capacidad de análisis y seguimiento a la gestión de los eventos.</a:t>
            </a:r>
          </a:p>
          <a:p>
            <a:endParaRPr lang="es-CO" dirty="0"/>
          </a:p>
          <a:p>
            <a:r>
              <a:rPr lang="es-CO" dirty="0" smtClean="0"/>
              <a:t>Integración de los procesos.</a:t>
            </a:r>
          </a:p>
          <a:p>
            <a:endParaRPr lang="es-CO" dirty="0"/>
          </a:p>
          <a:p>
            <a:r>
              <a:rPr lang="es-CO" dirty="0" smtClean="0"/>
              <a:t>Manejo de los insumos</a:t>
            </a:r>
          </a:p>
          <a:p>
            <a:endParaRPr lang="es-CO" dirty="0"/>
          </a:p>
          <a:p>
            <a:r>
              <a:rPr lang="es-CO" dirty="0" smtClean="0"/>
              <a:t>Despliegue de políticas.</a:t>
            </a:r>
          </a:p>
          <a:p>
            <a:endParaRPr lang="es-CO" dirty="0"/>
          </a:p>
          <a:p>
            <a:r>
              <a:rPr lang="es-CO" dirty="0" smtClean="0"/>
              <a:t>Compromiso de los seres humanos de la organización.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97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Estrategias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Fortalecimiento de la vigilancia de los eventos.</a:t>
            </a:r>
          </a:p>
          <a:p>
            <a:endParaRPr lang="es-CO" dirty="0"/>
          </a:p>
          <a:p>
            <a:r>
              <a:rPr lang="es-CO" dirty="0" smtClean="0"/>
              <a:t>Reconocer los eventos como un problema de la organización, no del individuo.</a:t>
            </a:r>
          </a:p>
          <a:p>
            <a:endParaRPr lang="es-CO" dirty="0"/>
          </a:p>
          <a:p>
            <a:r>
              <a:rPr lang="es-CO" dirty="0" smtClean="0"/>
              <a:t>Planes de entrenamiento organizacional.</a:t>
            </a:r>
          </a:p>
          <a:p>
            <a:endParaRPr lang="es-CO" dirty="0"/>
          </a:p>
          <a:p>
            <a:r>
              <a:rPr lang="es-CO" dirty="0" smtClean="0"/>
              <a:t>Sistemas de ayuda electrónica.</a:t>
            </a:r>
          </a:p>
          <a:p>
            <a:endParaRPr lang="es-CO" dirty="0"/>
          </a:p>
          <a:p>
            <a:r>
              <a:rPr lang="es-CO" dirty="0" smtClean="0"/>
              <a:t>Sistemas de ayuda para el paciente.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89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Estrategias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Fortalecimiento del conocimiento para pacientes.</a:t>
            </a:r>
          </a:p>
          <a:p>
            <a:endParaRPr lang="es-CO" dirty="0"/>
          </a:p>
          <a:p>
            <a:r>
              <a:rPr lang="es-CO" dirty="0" smtClean="0"/>
              <a:t>Gestión integral de insumos, equipos y procedimientos.</a:t>
            </a:r>
          </a:p>
          <a:p>
            <a:endParaRPr lang="es-CO" dirty="0" smtClean="0"/>
          </a:p>
          <a:p>
            <a:r>
              <a:rPr lang="es-CO" dirty="0" smtClean="0"/>
              <a:t>Gestión adecuada de los residuos y desechos.</a:t>
            </a:r>
          </a:p>
          <a:p>
            <a:endParaRPr lang="es-CO" dirty="0"/>
          </a:p>
          <a:p>
            <a:r>
              <a:rPr lang="es-CO" dirty="0" smtClean="0"/>
              <a:t>Fortalecer las cadenas de abastecimiento.</a:t>
            </a:r>
          </a:p>
          <a:p>
            <a:endParaRPr lang="es-CO" dirty="0"/>
          </a:p>
          <a:p>
            <a:r>
              <a:rPr lang="es-CO" dirty="0" smtClean="0"/>
              <a:t>Fortalecer la cultura.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2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 smtClean="0"/>
              <a:t>¡Lo esencial!</a:t>
            </a:r>
            <a:endParaRPr lang="es-CO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/>
              <a:t>Asegurar el entrenamiento del ser humano.</a:t>
            </a:r>
          </a:p>
          <a:p>
            <a:endParaRPr lang="es-CO" sz="2800" dirty="0"/>
          </a:p>
          <a:p>
            <a:r>
              <a:rPr lang="es-CO" sz="2800" dirty="0" smtClean="0"/>
              <a:t>Planear los recursos necesarios de forma adecuada.</a:t>
            </a:r>
          </a:p>
          <a:p>
            <a:endParaRPr lang="es-CO" sz="2800" dirty="0"/>
          </a:p>
          <a:p>
            <a:r>
              <a:rPr lang="es-CO" sz="2800" dirty="0" smtClean="0"/>
              <a:t>Evaluar y mejorar a partir de los datos, pero siempre respetado al paciente y a la familia.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5440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49" y="386934"/>
            <a:ext cx="9138769" cy="608413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6705457" y="1501606"/>
            <a:ext cx="3299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GRACIAS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73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Problema mundial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4384 niños </a:t>
            </a:r>
            <a:r>
              <a:rPr lang="es-CO" sz="3200" dirty="0"/>
              <a:t>mueren </a:t>
            </a:r>
            <a:r>
              <a:rPr lang="es-CO" sz="3200"/>
              <a:t>cada </a:t>
            </a:r>
            <a:r>
              <a:rPr lang="es-CO" sz="3200" smtClean="0"/>
              <a:t>día por </a:t>
            </a:r>
            <a:r>
              <a:rPr lang="es-CO" sz="3200" dirty="0"/>
              <a:t>IACS.</a:t>
            </a:r>
            <a:endParaRPr lang="es-CO" sz="3200" dirty="0" smtClean="0"/>
          </a:p>
          <a:p>
            <a:r>
              <a:rPr lang="es-CO" sz="3200" dirty="0" smtClean="0"/>
              <a:t>5-10 en admisiones hospitalarias.</a:t>
            </a:r>
          </a:p>
          <a:p>
            <a:r>
              <a:rPr lang="es-CO" sz="3200" dirty="0" smtClean="0"/>
              <a:t>722.000 infectados (2011) en U.S.</a:t>
            </a:r>
          </a:p>
          <a:p>
            <a:r>
              <a:rPr lang="es-CO" sz="3200" dirty="0" smtClean="0"/>
              <a:t>7.1% en Europa</a:t>
            </a:r>
          </a:p>
          <a:p>
            <a:r>
              <a:rPr lang="es-CO" sz="3200" dirty="0" smtClean="0"/>
              <a:t>Países de renta baja y media: 6 a 19%.</a:t>
            </a:r>
          </a:p>
          <a:p>
            <a:r>
              <a:rPr lang="es-CO" sz="3200" dirty="0" smtClean="0"/>
              <a:t>Colombia: 1,16 (</a:t>
            </a:r>
            <a:r>
              <a:rPr lang="es-CO" sz="3200" dirty="0"/>
              <a:t>II semestre de </a:t>
            </a:r>
            <a:r>
              <a:rPr lang="es-CO" sz="3200" dirty="0" smtClean="0"/>
              <a:t>2013)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5512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Sentencia del Consejo de Estado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800" dirty="0"/>
              <a:t>Las infecciones intrahospitalarias, según ya se señaló, si bien pueden llegar a ser irresistibles, no son imprevisibles pues constituyen </a:t>
            </a:r>
            <a:r>
              <a:rPr lang="es-CO" sz="2800" b="1" i="1" u="sng" dirty="0"/>
              <a:t>un riesgo conocido por la ciencia médica y, además, son prevenibles y controlables,</a:t>
            </a:r>
            <a:r>
              <a:rPr lang="es-CO" sz="2800" dirty="0"/>
              <a:t> al punto de que la tasa de incidencia de infecciones nosocomiales en los pacientes de un establecimiento determinado es un </a:t>
            </a:r>
            <a:r>
              <a:rPr lang="es-CO" sz="2800" b="1" i="1" u="sng" dirty="0"/>
              <a:t>indicador de la calidad y seguridad de la atención</a:t>
            </a:r>
            <a:r>
              <a:rPr lang="es-CO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65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Sentencia del Consejo de Estado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647"/>
          </a:xfrm>
        </p:spPr>
        <p:txBody>
          <a:bodyPr>
            <a:noAutofit/>
          </a:bodyPr>
          <a:lstStyle/>
          <a:p>
            <a:pPr algn="just"/>
            <a:r>
              <a:rPr lang="es-CO" sz="2200" dirty="0" smtClean="0"/>
              <a:t>“Vale </a:t>
            </a:r>
            <a:r>
              <a:rPr lang="es-CO" sz="2200" dirty="0"/>
              <a:t>la pena insistir en que aunque las infecciones </a:t>
            </a:r>
            <a:r>
              <a:rPr lang="es-CO" sz="2200" dirty="0" err="1"/>
              <a:t>nocosomiales</a:t>
            </a:r>
            <a:r>
              <a:rPr lang="es-CO" sz="2200" dirty="0"/>
              <a:t> pueden llegar a ser irresistibles, son prevenibles y controlables, por lo que está en manos de las entidades hospitalarias adoptar todas las medidas establecidas en los protocolos diseñados por las autoridades competentes a efectos de </a:t>
            </a:r>
            <a:r>
              <a:rPr lang="es-CO" sz="2200" b="1" i="1" u="sng" dirty="0"/>
              <a:t>reducir los riesgos que comporta para los pacientes</a:t>
            </a:r>
            <a:r>
              <a:rPr lang="es-CO" sz="2200" dirty="0"/>
              <a:t>, en especial para aquellos que resultan más vulnerables como los niños, las personas de la tercera edad y quienes padecen de enfermedades crónicas, el uso de cierto instrumental médico, la permanencia prolongada en los establecimientos hospitalarios y el contacto directo o indirecto con otros pacientes infectados</a:t>
            </a:r>
            <a:r>
              <a:rPr lang="es-CO" sz="2200" dirty="0" smtClean="0"/>
              <a:t>.”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7041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389" y="452897"/>
            <a:ext cx="7046258" cy="605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Traduzcamos: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25153"/>
          </a:xfrm>
        </p:spPr>
        <p:txBody>
          <a:bodyPr>
            <a:noAutofit/>
          </a:bodyPr>
          <a:lstStyle/>
          <a:p>
            <a:pPr algn="just"/>
            <a:r>
              <a:rPr lang="es-CO" sz="2400" dirty="0" smtClean="0"/>
              <a:t>Riesgo conocido. 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Las entidades </a:t>
            </a:r>
            <a:r>
              <a:rPr lang="es-CO" sz="2400" dirty="0"/>
              <a:t>hospitalarias </a:t>
            </a:r>
            <a:r>
              <a:rPr lang="es-CO" sz="2400" dirty="0" smtClean="0"/>
              <a:t>deben adoptar </a:t>
            </a:r>
            <a:r>
              <a:rPr lang="es-CO" sz="2400" dirty="0"/>
              <a:t>todas las medidas </a:t>
            </a:r>
            <a:r>
              <a:rPr lang="es-CO" sz="2400" dirty="0" smtClean="0"/>
              <a:t>a </a:t>
            </a:r>
            <a:r>
              <a:rPr lang="es-CO" sz="2400" dirty="0"/>
              <a:t>efectos de reducir los </a:t>
            </a:r>
            <a:r>
              <a:rPr lang="es-CO" sz="2400" dirty="0" smtClean="0"/>
              <a:t>riesgos.</a:t>
            </a:r>
            <a:endParaRPr lang="es-CO" sz="2400" dirty="0" smtClean="0"/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I</a:t>
            </a:r>
            <a:r>
              <a:rPr lang="es-CO" sz="2400" dirty="0" smtClean="0"/>
              <a:t>ndicador </a:t>
            </a:r>
            <a:r>
              <a:rPr lang="es-CO" sz="2400" dirty="0"/>
              <a:t>de la calidad y seguridad de la atención.</a:t>
            </a:r>
          </a:p>
          <a:p>
            <a:pPr algn="just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687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¿Quiénes debemos actuar?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46176"/>
          </a:xfrm>
        </p:spPr>
        <p:txBody>
          <a:bodyPr>
            <a:noAutofit/>
          </a:bodyPr>
          <a:lstStyle/>
          <a:p>
            <a:r>
              <a:rPr lang="es-CO" sz="2400" dirty="0" smtClean="0"/>
              <a:t>La gestión organizacional, empieza con la alta dirección y termina en la alta dirección.</a:t>
            </a:r>
          </a:p>
          <a:p>
            <a:endParaRPr lang="es-CO" sz="2400" dirty="0"/>
          </a:p>
          <a:p>
            <a:r>
              <a:rPr lang="es-CO" sz="2400" dirty="0" smtClean="0"/>
              <a:t>No es sólo un problema del personal que atiende al paciente.</a:t>
            </a:r>
          </a:p>
          <a:p>
            <a:endParaRPr lang="es-CO" sz="2400" dirty="0"/>
          </a:p>
          <a:p>
            <a:r>
              <a:rPr lang="es-CO" sz="2400" dirty="0" smtClean="0"/>
              <a:t>Involucra al paciente y a la familia.</a:t>
            </a:r>
          </a:p>
          <a:p>
            <a:endParaRPr lang="es-CO" sz="2400" dirty="0"/>
          </a:p>
          <a:p>
            <a:r>
              <a:rPr lang="es-CO" sz="2400" dirty="0" smtClean="0"/>
              <a:t>Recursos necesarios para la gestión.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093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¿Normativamente que debemos hacer?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013012"/>
          </a:xfrm>
        </p:spPr>
        <p:txBody>
          <a:bodyPr>
            <a:normAutofit/>
          </a:bodyPr>
          <a:lstStyle/>
          <a:p>
            <a:r>
              <a:rPr lang="es-CO" sz="4000" dirty="0" smtClean="0"/>
              <a:t>Cumplir con la habilitación</a:t>
            </a:r>
            <a:endParaRPr lang="es-CO" sz="4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429000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Primeros pasos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es-CO" sz="2400" dirty="0" smtClean="0"/>
              <a:t>Compromiso institucional.</a:t>
            </a:r>
          </a:p>
          <a:p>
            <a:endParaRPr lang="es-CO" sz="2400" dirty="0"/>
          </a:p>
          <a:p>
            <a:r>
              <a:rPr lang="es-CO" sz="2400" dirty="0" smtClean="0"/>
              <a:t>Una política no basta.</a:t>
            </a:r>
          </a:p>
          <a:p>
            <a:endParaRPr lang="es-CO" sz="2400" dirty="0"/>
          </a:p>
          <a:p>
            <a:r>
              <a:rPr lang="es-CO" sz="2400" dirty="0" smtClean="0"/>
              <a:t>Se requiere un proceso integral que analice todos los escenarios de acuerdo al contexto de la organización.</a:t>
            </a:r>
          </a:p>
          <a:p>
            <a:endParaRPr lang="es-CO" sz="2400" dirty="0"/>
          </a:p>
          <a:p>
            <a:r>
              <a:rPr lang="es-CO" sz="2400" dirty="0" smtClean="0"/>
              <a:t>Planeación estructurada del proceso de atención, acorde con las características de los pacientes.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7666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665</Words>
  <Application>Microsoft Office PowerPoint</Application>
  <PresentationFormat>Panorámica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Espiral</vt:lpstr>
      <vt:lpstr>LAS INFECCIONES ASOCIADAS AL CUIDADO DE LA SALUD Y LA GESTIÓN ORGANIZACIONAL</vt:lpstr>
      <vt:lpstr>Problema mundial</vt:lpstr>
      <vt:lpstr>Sentencia del Consejo de Estado </vt:lpstr>
      <vt:lpstr>Sentencia del Consejo de Estado</vt:lpstr>
      <vt:lpstr>Presentación de PowerPoint</vt:lpstr>
      <vt:lpstr>Traduzcamos:</vt:lpstr>
      <vt:lpstr>¿Quiénes debemos actuar?</vt:lpstr>
      <vt:lpstr>¿Normativamente que debemos hacer?</vt:lpstr>
      <vt:lpstr>Primeros pasos</vt:lpstr>
      <vt:lpstr>Integración de la gestión</vt:lpstr>
      <vt:lpstr>Implementación de los protocolos</vt:lpstr>
      <vt:lpstr>Barreras</vt:lpstr>
      <vt:lpstr>Facilitadores</vt:lpstr>
      <vt:lpstr>Estrategias</vt:lpstr>
      <vt:lpstr>Estrategias</vt:lpstr>
      <vt:lpstr>¡Lo esencial!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INFECCIONES ASOCIADAS AL CUIDADO DE LA SALUD Y LA GESTIÓN ORGANIZACIONAL</dc:title>
  <dc:creator>Jaime Hernán Rodríguez Moreno</dc:creator>
  <cp:lastModifiedBy>Jaime Hernán Rodríguez Moreno</cp:lastModifiedBy>
  <cp:revision>12</cp:revision>
  <dcterms:created xsi:type="dcterms:W3CDTF">2014-11-20T23:59:47Z</dcterms:created>
  <dcterms:modified xsi:type="dcterms:W3CDTF">2014-11-21T04:15:18Z</dcterms:modified>
</cp:coreProperties>
</file>